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8.png" ContentType="image/png"/>
  <Override PartName="/ppt/media/image17.png" ContentType="image/png"/>
  <Override PartName="/ppt/media/image12.jpeg" ContentType="image/jpeg"/>
  <Override PartName="/ppt/media/image11.png" ContentType="image/png"/>
  <Override PartName="/ppt/media/image2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3.png" ContentType="image/png"/>
  <Override PartName="/ppt/media/image5.png" ContentType="image/png"/>
  <Override PartName="/ppt/media/image14.png" ContentType="image/png"/>
  <Override PartName="/ppt/media/image6.png" ContentType="image/png"/>
  <Override PartName="/ppt/media/image15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6.png" ContentType="image/png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</p:sldIdLst>
  <p:sldSz cx="18288000" cy="10287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ko-KR" sz="4400" spc="-1" strike="noStrike">
                <a:solidFill>
                  <a:srgbClr val="000000"/>
                </a:solidFill>
                <a:latin typeface="Noto Sans CJK KR"/>
              </a:rPr>
              <a:t>슬라이드를 이동하려면 클릭하십시오</a:t>
            </a:r>
            <a:r>
              <a:rPr b="0" lang="en-US" sz="4400" spc="-1" strike="noStrike">
                <a:solidFill>
                  <a:srgbClr val="000000"/>
                </a:solidFill>
                <a:latin typeface="Noto Sans CJK KR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Noto Sans CJK KR"/>
              </a:rPr>
              <a:t>메모 서식을 편집하려면 클릭하십시오</a:t>
            </a:r>
            <a:r>
              <a:rPr b="0" lang="en-US" sz="2000" spc="-1" strike="noStrike">
                <a:solidFill>
                  <a:srgbClr val="000000"/>
                </a:solidFill>
                <a:latin typeface="Noto Sans CJK KR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&lt;머리글&gt;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r">
              <a:buNone/>
            </a:pPr>
            <a:fld id="{16114E2A-C49F-4BF2-B827-CB5A50DEAAE1}" type="slidenum"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성과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-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표정변화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-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아이트랙킹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한계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-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시선 추적의 정확성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: 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부정확한 시선 각도 계산으로 인해 시선이 정면에서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45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도 이상 벗어나도 경고가표시되지 않을 때가 있음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- 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시선 추적 범위 한계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: 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현재 좌우만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45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도 이상 벗어나면 경고표시가 출력되 상하는 출력이 안됨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-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다양한 감정 인식의 한계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: 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현재 학습한 감정이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5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개로실제 상황에서 복잡한 감정이나 미세한 감정변화를 인식하는 데 한계가  있음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모델을 아이트랙킹 구현 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수정 물어보기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1234 -&gt; 5678 or 1357-&gt;2468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28000"/>
              </a:lnSpc>
              <a:buNone/>
              <a:tabLst>
                <a:tab algn="l" pos="0"/>
              </a:tabLst>
            </a:pPr>
            <a:r>
              <a:rPr b="0" lang="ko-KR" sz="2000" spc="-1" strike="noStrike">
                <a:solidFill>
                  <a:srgbClr val="4d4d4d"/>
                </a:solidFill>
                <a:latin typeface="Calibri"/>
                <a:ea typeface="Calibri"/>
              </a:rPr>
              <a:t>본 프로젝트는 운전자의 집중도 유지를 위한 감시 프로그램입니다</a:t>
            </a:r>
            <a:r>
              <a:rPr b="0" lang="en-US" sz="2000" spc="-1" strike="noStrike">
                <a:solidFill>
                  <a:srgbClr val="4d4d4d"/>
                </a:solidFill>
                <a:latin typeface="Calibri"/>
                <a:ea typeface="Calibri"/>
              </a:rPr>
              <a:t>. </a:t>
            </a:r>
            <a:r>
              <a:rPr b="0" lang="ko-KR" sz="2000" spc="-1" strike="noStrike">
                <a:solidFill>
                  <a:srgbClr val="4d4d4d"/>
                </a:solidFill>
                <a:latin typeface="Calibri"/>
                <a:ea typeface="Calibri"/>
              </a:rPr>
              <a:t>아이트래킹을 통하여 운전자의 집중도를 파악하고 운전자의 표정을 읽어 감정을 화면에 나타내는 것으로 동승자가 운전자가 집중할 수 있도록 서포트 할 수 있습니다</a:t>
            </a:r>
            <a:r>
              <a:rPr b="0" lang="en-US" sz="2000" spc="-1" strike="noStrike">
                <a:solidFill>
                  <a:srgbClr val="4d4d4d"/>
                </a:solidFill>
                <a:latin typeface="Calibri"/>
                <a:ea typeface="Calibri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OpenSymbol"/>
              <a:buAutoNum type="arabicPeriod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운전자의 시선이 일정 시간 동안 정면에서 벗어날시 사고 발생율 증가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집중이 떨어지면 위험하다는 것을 알고 있지만 장시간운전 등 현실적으로 집중이 힘듬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스마트폰 등 운전을 방해할 요소가 많음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OpenSymbol"/>
              <a:buAutoNum type="arabicPeriod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감정 변화에 따른 집중도 감소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대부분의 운전자가 운전을 피곤해하고 선호하지 않음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조수석에서 운전자의 얼굴을 정면으로 보기 힘들어 표정및 감정 파악이 힘듬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28000"/>
              </a:lnSpc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OpenSymbol"/>
              <a:buAutoNum type="arabicPeriod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기술적 목표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모델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2</a:t>
            </a: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개이상을 활용하여 정밀한 기술을 구현함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아이트래킹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표정 감지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OpenSymbol"/>
              <a:buAutoNum type="arabicPeriod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사용자 경험 목표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운전자가 집중력을 유지하도록 돕기 위한 직관적인 피드백 제공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화면은 운전자의 감정 상태에 맞춰 자동으로 변경되어 동승자가 운전자의 상태를 직관적으로 파악할 수 있도록 함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운전자의 감정을 표시함으로써 동승자가 더욱 원활하게 운전자를 서포트할 수 있도록 함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marL="4572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OpenSymbol"/>
              <a:buAutoNum type="arabicPeriod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입력 모듈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웹캠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: </a:t>
            </a: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실시간 영상 캡처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OpenSymbol"/>
              <a:buAutoNum type="arabicPeriod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처리 모듈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영상 데이터 전처리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(OpenCV, Numpy)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표정 인식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(OpenVINO)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아이트래킹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(MediaPipe)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OpenSymbol"/>
              <a:buAutoNum type="arabicPeriod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출력 모듈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디스플레이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Wingdings" charset="2"/>
              <a:buChar char="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표정 인식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(face-detection-retail-0004, emotions-recognition-retail-0003 </a:t>
            </a: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모델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)</a:t>
            </a: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을 통해 감정 상태를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Text</a:t>
            </a: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와 배경으로 표시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Wingdings" charset="2"/>
              <a:buChar char="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아이트래킹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(MediaPipe)</a:t>
            </a: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으로 시야를 추적하여 시야가 정면에서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45º</a:t>
            </a: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이상 벗어나면 경고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25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6. </a:t>
            </a:r>
            <a:r>
              <a:rPr b="1" lang="ko-KR" sz="18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시연 및 결과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6.1 </a:t>
            </a:r>
            <a:r>
              <a:rPr b="1" lang="ko-KR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구현 결과</a:t>
            </a:r>
            <a:endParaRPr b="0" lang="en-US" sz="175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-</a:t>
            </a:r>
            <a:r>
              <a:rPr b="1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표정 변화를 감지하여 배경을 변경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6.2 </a:t>
            </a:r>
            <a:r>
              <a:rPr b="1" lang="ko-KR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주요 특징</a:t>
            </a:r>
            <a:endParaRPr b="0" lang="en-US" sz="175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-4</a:t>
            </a:r>
            <a:r>
              <a:rPr b="1" lang="ko-KR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가지 배경있음 </a:t>
            </a:r>
            <a:endParaRPr b="0" lang="en-US" sz="175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25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6. </a:t>
            </a:r>
            <a:r>
              <a:rPr b="1" lang="ko-KR" sz="18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시연 및 결과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6.1 </a:t>
            </a:r>
            <a:r>
              <a:rPr b="1" lang="ko-KR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구현 결과</a:t>
            </a:r>
            <a:endParaRPr b="0" lang="en-US" sz="175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-</a:t>
            </a:r>
            <a:r>
              <a:rPr b="1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아이트래킹을 하여 시선이 정면에서 </a:t>
            </a:r>
            <a:r>
              <a:rPr b="1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45</a:t>
            </a:r>
            <a:r>
              <a:rPr b="1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도 이상이면 창에 알림을 표시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6.2 </a:t>
            </a:r>
            <a:r>
              <a:rPr b="1" lang="ko-KR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주요 특징</a:t>
            </a:r>
            <a:endParaRPr b="0" lang="en-US" sz="175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-</a:t>
            </a:r>
            <a:r>
              <a:rPr b="1" lang="ko-KR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딱히 없음 </a:t>
            </a:r>
            <a:endParaRPr b="0" lang="en-US" sz="175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7251B7-FD1B-4A30-8EAE-069F5731EA9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158CD206-C7CE-4F35-AC39-B98F75C8681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5A5A97B4-B11A-4473-BAC9-854689D597F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915C1C0-0B45-4539-939E-57D34A28DE8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7AF7E0A-38DC-4FEF-9C80-1F4FD0AC5B5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A89D857-3322-47B4-9A9C-C3D65703ABB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C238846-E7FC-4AAE-BDC9-2F68BAA8CC1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BE01AEF-22DC-46BD-B3D5-CA638D12C6B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57642B3-A46C-431F-B72F-3610F8BE8D8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21443592-0B3C-40A1-A339-1CE19D451C5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32CD20A4-CAAE-4B66-A3BC-FFF61907191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50BEF08-B1AD-47EC-918F-5508E3B88FDB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ko-KR" sz="4400" spc="-1" strike="noStrike">
                <a:solidFill>
                  <a:srgbClr val="000000"/>
                </a:solidFill>
                <a:latin typeface="Noto Sans CJK KR"/>
              </a:rPr>
              <a:t>제목 텍스트의 서식을 편집하려면 클릭하십시오</a:t>
            </a:r>
            <a:r>
              <a:rPr b="0" lang="en-US" sz="4400" spc="-1" strike="noStrike">
                <a:solidFill>
                  <a:srgbClr val="000000"/>
                </a:solidFill>
                <a:latin typeface="Noto Sans CJK KR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solidFill>
                  <a:srgbClr val="000000"/>
                </a:solidFill>
                <a:latin typeface="Noto Sans CJK KR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Noto Sans CJK KR"/>
              </a:rPr>
              <a:t>2</a:t>
            </a:r>
            <a:r>
              <a:rPr b="0" lang="ko-KR" sz="2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Noto Sans CJK KR"/>
              </a:rPr>
              <a:t>3</a:t>
            </a:r>
            <a:r>
              <a:rPr b="0" lang="ko-KR" sz="24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Noto Sans CJK KR"/>
              </a:rPr>
              <a:t>4</a:t>
            </a:r>
            <a:r>
              <a:rPr b="0" lang="ko-KR" sz="20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 CJK KR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 CJK KR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 CJK KR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Noto Sans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5819C31-5B53-4F24-978C-7CB3DB8F3A0F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7B75944-CFAB-43A6-BF4C-0AD23C0501ED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CC85B9-291D-4B19-883F-D2A892E4207A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3C3933E-AB1D-4409-B20D-E2FAF269CAAA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034E80A-2D45-4DB5-AAEE-E6BF947A0E53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48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개요 텍스트의 서식을 편집하려면 클릭하십시오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2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5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6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7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72EB9D9-671E-401C-8526-019D009AC76A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00DF166-2E73-43DB-BEC1-311DC7AE3EC9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개요 텍스트의 서식을 편집하려면 클릭하십시오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2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5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6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7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개요 텍스트의 서식을 편집하려면 클릭하십시오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2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5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6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7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D4B2143-1ABE-408F-9E55-436CBD118041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32" name="PlaceHolder 6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653AED2-F0EE-4BA3-9520-6B94E7586FD1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DD9D10B-1009-41CB-9DF0-3DEA24D35921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84;p13" descr=""/>
          <p:cNvPicPr/>
          <p:nvPr/>
        </p:nvPicPr>
        <p:blipFill>
          <a:blip r:embed="rId1"/>
          <a:stretch/>
        </p:blipFill>
        <p:spPr>
          <a:xfrm>
            <a:off x="291960" y="29196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57" name="Google Shape;85;p13" descr=""/>
          <p:cNvPicPr/>
          <p:nvPr/>
        </p:nvPicPr>
        <p:blipFill>
          <a:blip r:embed="rId2"/>
          <a:stretch/>
        </p:blipFill>
        <p:spPr>
          <a:xfrm>
            <a:off x="749160" y="9118440"/>
            <a:ext cx="16788600" cy="24840"/>
          </a:xfrm>
          <a:prstGeom prst="rect">
            <a:avLst/>
          </a:prstGeom>
          <a:ln w="0">
            <a:noFill/>
          </a:ln>
        </p:spPr>
      </p:pic>
      <p:pic>
        <p:nvPicPr>
          <p:cNvPr id="58" name="Google Shape;86;p13" descr=""/>
          <p:cNvPicPr/>
          <p:nvPr/>
        </p:nvPicPr>
        <p:blipFill>
          <a:blip r:embed="rId3"/>
          <a:stretch/>
        </p:blipFill>
        <p:spPr>
          <a:xfrm>
            <a:off x="749160" y="9664560"/>
            <a:ext cx="16788600" cy="24840"/>
          </a:xfrm>
          <a:prstGeom prst="rect">
            <a:avLst/>
          </a:prstGeom>
          <a:ln w="0">
            <a:noFill/>
          </a:ln>
        </p:spPr>
      </p:pic>
      <p:pic>
        <p:nvPicPr>
          <p:cNvPr id="59" name="Google Shape;87;p13" descr=""/>
          <p:cNvPicPr/>
          <p:nvPr/>
        </p:nvPicPr>
        <p:blipFill>
          <a:blip r:embed="rId4"/>
          <a:stretch/>
        </p:blipFill>
        <p:spPr>
          <a:xfrm>
            <a:off x="16611480" y="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60" name="Google Shape;88;p13"/>
          <p:cNvSpPr/>
          <p:nvPr/>
        </p:nvSpPr>
        <p:spPr>
          <a:xfrm>
            <a:off x="1117440" y="9220320"/>
            <a:ext cx="40759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9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229bee"/>
                </a:solidFill>
                <a:latin typeface="Arial"/>
                <a:ea typeface="Arial"/>
              </a:rPr>
              <a:t>5</a:t>
            </a:r>
            <a:r>
              <a:rPr b="0" lang="ko-KR" sz="1900" spc="-1" strike="noStrike">
                <a:solidFill>
                  <a:srgbClr val="229bee"/>
                </a:solidFill>
                <a:latin typeface="Calibri"/>
                <a:ea typeface="Calibri"/>
              </a:rPr>
              <a:t>조</a:t>
            </a:r>
            <a:r>
              <a:rPr b="0" lang="en-US" sz="1900" spc="-1" strike="noStrike">
                <a:solidFill>
                  <a:srgbClr val="229bee"/>
                </a:solidFill>
                <a:latin typeface="Arial"/>
                <a:ea typeface="Arial"/>
              </a:rPr>
              <a:t> </a:t>
            </a:r>
            <a:r>
              <a:rPr b="0" lang="ko-KR" sz="1900" spc="-1" strike="noStrike">
                <a:solidFill>
                  <a:srgbClr val="229bee"/>
                </a:solidFill>
                <a:latin typeface="Calibri"/>
                <a:ea typeface="Calibri"/>
              </a:rPr>
              <a:t>김형석</a:t>
            </a:r>
            <a:r>
              <a:rPr b="0" lang="en-US" sz="1900" spc="-1" strike="noStrike">
                <a:solidFill>
                  <a:srgbClr val="229bee"/>
                </a:solidFill>
                <a:latin typeface="Arial"/>
                <a:ea typeface="Arial"/>
              </a:rPr>
              <a:t>, </a:t>
            </a:r>
            <a:r>
              <a:rPr b="0" lang="ko-KR" sz="1900" spc="-1" strike="noStrike">
                <a:solidFill>
                  <a:srgbClr val="229bee"/>
                </a:solidFill>
                <a:latin typeface="Calibri"/>
                <a:ea typeface="Calibri"/>
              </a:rPr>
              <a:t>장해준</a:t>
            </a:r>
            <a:endParaRPr b="0" lang="en-US" sz="19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61" name="Google Shape;89;p13"/>
          <p:cNvSpPr/>
          <p:nvPr/>
        </p:nvSpPr>
        <p:spPr>
          <a:xfrm>
            <a:off x="1117440" y="5613480"/>
            <a:ext cx="13677120" cy="231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9000"/>
              </a:lnSpc>
              <a:tabLst>
                <a:tab algn="l" pos="0"/>
              </a:tabLst>
            </a:pPr>
            <a:r>
              <a:rPr b="0" lang="en-US" sz="7000" spc="-1" strike="noStrike">
                <a:solidFill>
                  <a:srgbClr val="229bee"/>
                </a:solidFill>
                <a:latin typeface="Arial"/>
                <a:ea typeface="Arial"/>
              </a:rPr>
              <a:t>Mini-Project</a:t>
            </a:r>
            <a:endParaRPr b="0" lang="en-US" sz="7000" spc="-1" strike="noStrike">
              <a:solidFill>
                <a:srgbClr val="ffffff"/>
              </a:solidFill>
              <a:latin typeface="Noto Sans CJK KR"/>
            </a:endParaRPr>
          </a:p>
          <a:p>
            <a:pPr>
              <a:lnSpc>
                <a:spcPct val="99000"/>
              </a:lnSpc>
              <a:tabLst>
                <a:tab algn="l" pos="0"/>
              </a:tabLst>
            </a:pPr>
            <a:r>
              <a:rPr b="0" lang="ko-KR" sz="7000" spc="-1" strike="noStrike">
                <a:solidFill>
                  <a:srgbClr val="4d4d4d"/>
                </a:solidFill>
                <a:latin typeface="Calibri"/>
                <a:ea typeface="Calibri"/>
              </a:rPr>
              <a:t>운전</a:t>
            </a:r>
            <a:r>
              <a:rPr b="0" lang="en-US" sz="70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000" spc="-1" strike="noStrike">
                <a:solidFill>
                  <a:srgbClr val="4d4d4d"/>
                </a:solidFill>
                <a:latin typeface="Calibri"/>
                <a:ea typeface="Calibri"/>
              </a:rPr>
              <a:t>집중</a:t>
            </a:r>
            <a:r>
              <a:rPr b="0" lang="en-US" sz="70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000" spc="-1" strike="noStrike">
                <a:solidFill>
                  <a:srgbClr val="4d4d4d"/>
                </a:solidFill>
                <a:latin typeface="Calibri"/>
                <a:ea typeface="Calibri"/>
              </a:rPr>
              <a:t>감시</a:t>
            </a:r>
            <a:r>
              <a:rPr b="0" lang="en-US" sz="70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000" spc="-1" strike="noStrike">
                <a:solidFill>
                  <a:srgbClr val="4d4d4d"/>
                </a:solidFill>
                <a:latin typeface="Calibri"/>
                <a:ea typeface="Calibri"/>
              </a:rPr>
              <a:t>및</a:t>
            </a:r>
            <a:r>
              <a:rPr b="0" lang="en-US" sz="70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000" spc="-1" strike="noStrike">
                <a:solidFill>
                  <a:srgbClr val="4d4d4d"/>
                </a:solidFill>
                <a:latin typeface="Calibri"/>
                <a:ea typeface="Calibri"/>
              </a:rPr>
              <a:t>감정</a:t>
            </a:r>
            <a:r>
              <a:rPr b="0" lang="en-US" sz="70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000" spc="-1" strike="noStrike">
                <a:solidFill>
                  <a:srgbClr val="4d4d4d"/>
                </a:solidFill>
                <a:latin typeface="Calibri"/>
                <a:ea typeface="Calibri"/>
              </a:rPr>
              <a:t>표현</a:t>
            </a:r>
            <a:r>
              <a:rPr b="0" lang="en-US" sz="70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000" spc="-1" strike="noStrike">
                <a:solidFill>
                  <a:srgbClr val="4d4d4d"/>
                </a:solidFill>
                <a:latin typeface="Calibri"/>
                <a:ea typeface="Calibri"/>
              </a:rPr>
              <a:t>프로그램</a:t>
            </a:r>
            <a:r>
              <a:rPr b="0" lang="en-US" sz="70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endParaRPr b="0" lang="en-US" sz="7000" spc="-1" strike="noStrike">
              <a:solidFill>
                <a:srgbClr val="ffffff"/>
              </a:solidFill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238;p22" descr=""/>
          <p:cNvPicPr/>
          <p:nvPr/>
        </p:nvPicPr>
        <p:blipFill>
          <a:blip r:embed="rId1"/>
          <a:stretch/>
        </p:blipFill>
        <p:spPr>
          <a:xfrm>
            <a:off x="433440" y="42912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175" name="Google Shape;239;p22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176" name="Google Shape;240;p22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177" name="Google Shape;241;p22"/>
          <p:cNvSpPr/>
          <p:nvPr/>
        </p:nvSpPr>
        <p:spPr>
          <a:xfrm>
            <a:off x="2502000" y="1028880"/>
            <a:ext cx="13334400" cy="14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7.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r>
              <a:rPr b="0" lang="ko-KR" sz="7900" spc="-1" strike="noStrike">
                <a:solidFill>
                  <a:srgbClr val="4d4d4d"/>
                </a:solidFill>
                <a:latin typeface="Arial"/>
                <a:ea typeface="Arial"/>
              </a:rPr>
              <a:t>고찰</a:t>
            </a:r>
            <a:endParaRPr b="0" lang="en-US" sz="79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78" name="Google Shape;242;p22"/>
          <p:cNvSpPr/>
          <p:nvPr/>
        </p:nvSpPr>
        <p:spPr>
          <a:xfrm>
            <a:off x="2642760" y="6102720"/>
            <a:ext cx="15969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79" name="Google Shape;243;p22" descr=""/>
          <p:cNvPicPr/>
          <p:nvPr/>
        </p:nvPicPr>
        <p:blipFill>
          <a:blip r:embed="rId4"/>
          <a:stretch/>
        </p:blipFill>
        <p:spPr>
          <a:xfrm>
            <a:off x="1665360" y="4628160"/>
            <a:ext cx="3838320" cy="3903840"/>
          </a:xfrm>
          <a:prstGeom prst="rect">
            <a:avLst/>
          </a:prstGeom>
          <a:ln w="0">
            <a:noFill/>
          </a:ln>
        </p:spPr>
      </p:pic>
      <p:pic>
        <p:nvPicPr>
          <p:cNvPr id="180" name="Google Shape;244;p22" descr=""/>
          <p:cNvPicPr/>
          <p:nvPr/>
        </p:nvPicPr>
        <p:blipFill>
          <a:blip r:embed="rId5"/>
          <a:stretch/>
        </p:blipFill>
        <p:spPr>
          <a:xfrm>
            <a:off x="5504400" y="4628160"/>
            <a:ext cx="3838320" cy="3476160"/>
          </a:xfrm>
          <a:prstGeom prst="rect">
            <a:avLst/>
          </a:prstGeom>
          <a:ln w="0">
            <a:noFill/>
          </a:ln>
        </p:spPr>
      </p:pic>
      <p:sp>
        <p:nvSpPr>
          <p:cNvPr id="181" name="Google Shape;245;p22"/>
          <p:cNvSpPr/>
          <p:nvPr/>
        </p:nvSpPr>
        <p:spPr>
          <a:xfrm>
            <a:off x="4759560" y="3429000"/>
            <a:ext cx="14889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ko-KR" sz="4800" spc="-1" strike="noStrike">
                <a:solidFill>
                  <a:schemeClr val="dk1"/>
                </a:solidFill>
                <a:latin typeface="Calibri"/>
                <a:ea typeface="Calibri"/>
              </a:rPr>
              <a:t>성과</a:t>
            </a:r>
            <a:endParaRPr b="0" lang="en-US" sz="48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82" name="Google Shape;246;p22"/>
          <p:cNvSpPr/>
          <p:nvPr/>
        </p:nvSpPr>
        <p:spPr>
          <a:xfrm>
            <a:off x="12700800" y="3429000"/>
            <a:ext cx="196092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ko-KR" sz="4800" spc="-1" strike="noStrike">
                <a:solidFill>
                  <a:schemeClr val="dk1"/>
                </a:solidFill>
                <a:latin typeface="Calibri"/>
                <a:ea typeface="Calibri"/>
              </a:rPr>
              <a:t>한계점</a:t>
            </a:r>
            <a:endParaRPr b="0" lang="en-US" sz="48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83" name="Google Shape;247;p22"/>
          <p:cNvSpPr/>
          <p:nvPr/>
        </p:nvSpPr>
        <p:spPr>
          <a:xfrm>
            <a:off x="152280" y="152280"/>
            <a:ext cx="299916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ko-KR" sz="1100" spc="-1" strike="noStrike">
                <a:solidFill>
                  <a:schemeClr val="dk1"/>
                </a:solidFill>
                <a:latin typeface="Arial"/>
                <a:ea typeface="Arial"/>
              </a:rPr>
              <a:t>다양한 감정 인식의 한계</a:t>
            </a:r>
            <a:endParaRPr b="0" lang="en-US" sz="11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84" name="Google Shape;248;p22"/>
          <p:cNvSpPr/>
          <p:nvPr/>
        </p:nvSpPr>
        <p:spPr>
          <a:xfrm>
            <a:off x="11178360" y="4773960"/>
            <a:ext cx="5641560" cy="9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indent="-457200">
              <a:lnSpc>
                <a:spcPct val="115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●"/>
            </a:pPr>
            <a:r>
              <a:rPr b="0" lang="ko-KR" sz="3600" spc="-1" strike="noStrike">
                <a:solidFill>
                  <a:schemeClr val="dk1"/>
                </a:solidFill>
                <a:latin typeface="Arial"/>
                <a:ea typeface="Arial"/>
              </a:rPr>
              <a:t>시선 추적의 정확성</a:t>
            </a:r>
            <a:endParaRPr b="0" lang="en-US" sz="36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85" name="Google Shape;249;p22"/>
          <p:cNvSpPr/>
          <p:nvPr/>
        </p:nvSpPr>
        <p:spPr>
          <a:xfrm>
            <a:off x="11237040" y="6040800"/>
            <a:ext cx="5641560" cy="9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indent="-457200">
              <a:lnSpc>
                <a:spcPct val="115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●"/>
            </a:pPr>
            <a:r>
              <a:rPr b="0" lang="ko-KR" sz="3600" spc="-1" strike="noStrike">
                <a:solidFill>
                  <a:schemeClr val="dk1"/>
                </a:solidFill>
                <a:latin typeface="Arial"/>
                <a:ea typeface="Arial"/>
              </a:rPr>
              <a:t>시선 추적 범위 한계</a:t>
            </a:r>
            <a:endParaRPr b="0" lang="en-US" sz="36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86" name="Google Shape;250;p22"/>
          <p:cNvSpPr/>
          <p:nvPr/>
        </p:nvSpPr>
        <p:spPr>
          <a:xfrm>
            <a:off x="11237040" y="7248960"/>
            <a:ext cx="5641560" cy="9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indent="-457200">
              <a:lnSpc>
                <a:spcPct val="115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●"/>
            </a:pPr>
            <a:r>
              <a:rPr b="0" lang="ko-KR" sz="3600" spc="-1" strike="noStrike">
                <a:solidFill>
                  <a:schemeClr val="dk1"/>
                </a:solidFill>
                <a:latin typeface="Arial"/>
                <a:ea typeface="Arial"/>
              </a:rPr>
              <a:t>다양한 감정 인식의 한계</a:t>
            </a:r>
            <a:endParaRPr b="0" lang="en-US" sz="3600" spc="-1" strike="noStrike">
              <a:solidFill>
                <a:srgbClr val="ffffff"/>
              </a:solidFill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255;p23" descr=""/>
          <p:cNvPicPr/>
          <p:nvPr/>
        </p:nvPicPr>
        <p:blipFill>
          <a:blip r:embed="rId1"/>
          <a:stretch/>
        </p:blipFill>
        <p:spPr>
          <a:xfrm>
            <a:off x="433440" y="42912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188" name="Google Shape;256;p23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189" name="Google Shape;257;p23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190" name="Google Shape;258;p23"/>
          <p:cNvSpPr/>
          <p:nvPr/>
        </p:nvSpPr>
        <p:spPr>
          <a:xfrm>
            <a:off x="2502000" y="1028880"/>
            <a:ext cx="13334400" cy="14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7.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r>
              <a:rPr b="0" lang="ko-KR" sz="7900" spc="-1" strike="noStrike">
                <a:solidFill>
                  <a:srgbClr val="4d4d4d"/>
                </a:solidFill>
                <a:latin typeface="Arial"/>
                <a:ea typeface="Arial"/>
              </a:rPr>
              <a:t>고찰</a:t>
            </a:r>
            <a:endParaRPr b="0" lang="en-US" sz="79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91" name="Google Shape;259;p23"/>
          <p:cNvSpPr/>
          <p:nvPr/>
        </p:nvSpPr>
        <p:spPr>
          <a:xfrm>
            <a:off x="2642760" y="6102720"/>
            <a:ext cx="15969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92" name="Google Shape;260;p23"/>
          <p:cNvSpPr/>
          <p:nvPr/>
        </p:nvSpPr>
        <p:spPr>
          <a:xfrm>
            <a:off x="1302120" y="2779920"/>
            <a:ext cx="5864400" cy="209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2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ko-KR" sz="72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</a:rPr>
              <a:t>향후 발전 방향</a:t>
            </a:r>
            <a:endParaRPr b="0" lang="en-US" sz="7200" spc="-1" strike="noStrike">
              <a:solidFill>
                <a:srgbClr val="ffffff"/>
              </a:solidFill>
              <a:latin typeface="Noto Sans CJK KR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93" name="Google Shape;261;p23"/>
          <p:cNvSpPr/>
          <p:nvPr/>
        </p:nvSpPr>
        <p:spPr>
          <a:xfrm>
            <a:off x="3632040" y="4846680"/>
            <a:ext cx="11318760" cy="12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577800">
              <a:lnSpc>
                <a:spcPct val="125000"/>
              </a:lnSpc>
              <a:spcBef>
                <a:spcPts val="1400"/>
              </a:spcBef>
              <a:buClr>
                <a:srgbClr val="1f2328"/>
              </a:buClr>
              <a:buFont typeface="Arial"/>
              <a:buChar char="●"/>
            </a:pPr>
            <a:r>
              <a:rPr b="1" lang="ko-KR" sz="55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</a:rPr>
              <a:t>모델을 이용한 아이트래킹</a:t>
            </a:r>
            <a:endParaRPr b="0" lang="en-US" sz="55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94" name="Google Shape;262;p23"/>
          <p:cNvSpPr/>
          <p:nvPr/>
        </p:nvSpPr>
        <p:spPr>
          <a:xfrm>
            <a:off x="3632040" y="7358760"/>
            <a:ext cx="11318760" cy="12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577800">
              <a:lnSpc>
                <a:spcPct val="125000"/>
              </a:lnSpc>
              <a:spcBef>
                <a:spcPts val="1400"/>
              </a:spcBef>
              <a:buClr>
                <a:srgbClr val="1f2328"/>
              </a:buClr>
              <a:buFont typeface="Arial"/>
              <a:buChar char="●"/>
            </a:pPr>
            <a:r>
              <a:rPr b="1" lang="ko-KR" sz="55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</a:rPr>
              <a:t>사람 인식 개선</a:t>
            </a:r>
            <a:endParaRPr b="0" lang="en-US" sz="55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95" name="Google Shape;263;p23"/>
          <p:cNvSpPr/>
          <p:nvPr/>
        </p:nvSpPr>
        <p:spPr>
          <a:xfrm>
            <a:off x="3632040" y="6102720"/>
            <a:ext cx="11318760" cy="12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577800">
              <a:lnSpc>
                <a:spcPct val="125000"/>
              </a:lnSpc>
              <a:spcBef>
                <a:spcPts val="1400"/>
              </a:spcBef>
              <a:buClr>
                <a:srgbClr val="1f2328"/>
              </a:buClr>
              <a:buFont typeface="Arial"/>
              <a:buChar char="●"/>
            </a:pPr>
            <a:r>
              <a:rPr b="1" lang="ko-KR" sz="55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</a:rPr>
              <a:t>감정 인식 확장</a:t>
            </a:r>
            <a:endParaRPr b="0" lang="en-US" sz="5500" spc="-1" strike="noStrike">
              <a:solidFill>
                <a:srgbClr val="ffffff"/>
              </a:solidFill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268;p24" descr=""/>
          <p:cNvPicPr/>
          <p:nvPr/>
        </p:nvPicPr>
        <p:blipFill>
          <a:blip r:embed="rId1"/>
          <a:stretch/>
        </p:blipFill>
        <p:spPr>
          <a:xfrm>
            <a:off x="433440" y="42912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197" name="Google Shape;269;p24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198" name="Google Shape;270;p24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199" name="Google Shape;271;p24"/>
          <p:cNvSpPr/>
          <p:nvPr/>
        </p:nvSpPr>
        <p:spPr>
          <a:xfrm>
            <a:off x="2502000" y="1028880"/>
            <a:ext cx="13334400" cy="14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End of Document</a:t>
            </a:r>
            <a:endParaRPr b="0" lang="en-US" sz="85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200" name="Google Shape;272;p24"/>
          <p:cNvSpPr/>
          <p:nvPr/>
        </p:nvSpPr>
        <p:spPr>
          <a:xfrm>
            <a:off x="2642760" y="6102720"/>
            <a:ext cx="15969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201" name="Google Shape;273;p24"/>
          <p:cNvSpPr/>
          <p:nvPr/>
        </p:nvSpPr>
        <p:spPr>
          <a:xfrm>
            <a:off x="1233360" y="4633200"/>
            <a:ext cx="16115760" cy="30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2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ko-KR" sz="120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</a:rPr>
              <a:t>감사합니다</a:t>
            </a:r>
            <a:endParaRPr b="0" lang="en-US" sz="12000" spc="-1" strike="noStrike">
              <a:solidFill>
                <a:srgbClr val="ffffff"/>
              </a:solidFill>
              <a:latin typeface="Noto Sans CJK KR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94;p14" descr=""/>
          <p:cNvPicPr/>
          <p:nvPr/>
        </p:nvPicPr>
        <p:blipFill>
          <a:blip r:embed="rId1"/>
          <a:stretch/>
        </p:blipFill>
        <p:spPr>
          <a:xfrm>
            <a:off x="285840" y="28584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63" name="Google Shape;95;p14" descr=""/>
          <p:cNvPicPr/>
          <p:nvPr/>
        </p:nvPicPr>
        <p:blipFill>
          <a:blip r:embed="rId2"/>
          <a:stretch/>
        </p:blipFill>
        <p:spPr>
          <a:xfrm>
            <a:off x="1003320" y="26416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64" name="Google Shape;96;p14" descr="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1003320" y="627372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65" name="Google Shape;97;p14" descr=""/>
          <p:cNvPicPr/>
          <p:nvPr/>
        </p:nvPicPr>
        <p:blipFill>
          <a:blip r:embed="rId4">
            <a:alphaModFix amt="30000"/>
          </a:blip>
          <a:stretch/>
        </p:blipFill>
        <p:spPr>
          <a:xfrm rot="5400000">
            <a:off x="2108160" y="6311880"/>
            <a:ext cx="5295240" cy="24840"/>
          </a:xfrm>
          <a:prstGeom prst="rect">
            <a:avLst/>
          </a:prstGeom>
          <a:ln w="0">
            <a:noFill/>
          </a:ln>
        </p:spPr>
      </p:pic>
      <p:pic>
        <p:nvPicPr>
          <p:cNvPr id="66" name="Google Shape;98;p14" descr=""/>
          <p:cNvPicPr/>
          <p:nvPr/>
        </p:nvPicPr>
        <p:blipFill>
          <a:blip r:embed="rId5">
            <a:alphaModFix amt="30000"/>
          </a:blip>
          <a:stretch/>
        </p:blipFill>
        <p:spPr>
          <a:xfrm rot="5400000">
            <a:off x="6211080" y="6261120"/>
            <a:ext cx="5295240" cy="24840"/>
          </a:xfrm>
          <a:prstGeom prst="rect">
            <a:avLst/>
          </a:prstGeom>
          <a:ln w="0">
            <a:noFill/>
          </a:ln>
        </p:spPr>
      </p:pic>
      <p:pic>
        <p:nvPicPr>
          <p:cNvPr id="67" name="Google Shape;99;p14" descr=""/>
          <p:cNvPicPr/>
          <p:nvPr/>
        </p:nvPicPr>
        <p:blipFill>
          <a:blip r:embed="rId6"/>
          <a:stretch/>
        </p:blipFill>
        <p:spPr>
          <a:xfrm>
            <a:off x="16611480" y="0"/>
            <a:ext cx="672480" cy="964440"/>
          </a:xfrm>
          <a:prstGeom prst="rect">
            <a:avLst/>
          </a:prstGeom>
          <a:ln w="0">
            <a:noFill/>
          </a:ln>
        </p:spPr>
      </p:pic>
      <p:pic>
        <p:nvPicPr>
          <p:cNvPr id="68" name="Google Shape;100;p14" descr=""/>
          <p:cNvPicPr/>
          <p:nvPr/>
        </p:nvPicPr>
        <p:blipFill>
          <a:blip r:embed="rId7">
            <a:alphaModFix amt="30000"/>
          </a:blip>
          <a:stretch/>
        </p:blipFill>
        <p:spPr>
          <a:xfrm rot="5400000">
            <a:off x="10478160" y="6362640"/>
            <a:ext cx="5295240" cy="24840"/>
          </a:xfrm>
          <a:prstGeom prst="rect">
            <a:avLst/>
          </a:prstGeom>
          <a:ln w="0">
            <a:noFill/>
          </a:ln>
        </p:spPr>
      </p:pic>
      <p:sp>
        <p:nvSpPr>
          <p:cNvPr id="69" name="Google Shape;101;p14"/>
          <p:cNvSpPr/>
          <p:nvPr/>
        </p:nvSpPr>
        <p:spPr>
          <a:xfrm>
            <a:off x="13080960" y="4064040"/>
            <a:ext cx="4203000" cy="81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229bee"/>
                </a:solidFill>
                <a:latin typeface="Arial"/>
                <a:ea typeface="Arial"/>
              </a:rPr>
              <a:t>04</a:t>
            </a:r>
            <a:endParaRPr b="0" lang="en-US" sz="46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70" name="Google Shape;102;p14"/>
          <p:cNvSpPr/>
          <p:nvPr/>
        </p:nvSpPr>
        <p:spPr>
          <a:xfrm>
            <a:off x="13106520" y="5226120"/>
            <a:ext cx="415224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7000"/>
              </a:lnSpc>
              <a:tabLst>
                <a:tab algn="l" pos="0"/>
              </a:tabLst>
            </a:pP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시스템</a:t>
            </a:r>
            <a:r>
              <a:rPr b="0" lang="en-US" sz="22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구성도</a:t>
            </a:r>
            <a:endParaRPr b="0" lang="en-US" sz="2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71" name="Google Shape;103;p14"/>
          <p:cNvSpPr/>
          <p:nvPr/>
        </p:nvSpPr>
        <p:spPr>
          <a:xfrm>
            <a:off x="939960" y="4038480"/>
            <a:ext cx="4203000" cy="81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229bee"/>
                </a:solidFill>
                <a:latin typeface="Arial"/>
                <a:ea typeface="Arial"/>
              </a:rPr>
              <a:t>01</a:t>
            </a:r>
            <a:endParaRPr b="0" lang="en-US" sz="46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72" name="Google Shape;104;p14"/>
          <p:cNvSpPr/>
          <p:nvPr/>
        </p:nvSpPr>
        <p:spPr>
          <a:xfrm>
            <a:off x="977760" y="5143680"/>
            <a:ext cx="415224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7000"/>
              </a:lnSpc>
              <a:tabLst>
                <a:tab algn="l" pos="0"/>
              </a:tabLst>
            </a:pP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프로젝트</a:t>
            </a:r>
            <a:r>
              <a:rPr b="0" lang="en-US" sz="22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개요</a:t>
            </a:r>
            <a:r>
              <a:rPr b="0" lang="en-US" sz="22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및</a:t>
            </a:r>
            <a:r>
              <a:rPr b="0" lang="en-US" sz="22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소개</a:t>
            </a:r>
            <a:endParaRPr b="0" lang="en-US" sz="2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73" name="Google Shape;105;p14"/>
          <p:cNvSpPr/>
          <p:nvPr/>
        </p:nvSpPr>
        <p:spPr>
          <a:xfrm>
            <a:off x="4749840" y="4064040"/>
            <a:ext cx="4088520" cy="81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229bee"/>
                </a:solidFill>
                <a:latin typeface="Arial"/>
                <a:ea typeface="Arial"/>
              </a:rPr>
              <a:t>02</a:t>
            </a:r>
            <a:endParaRPr b="0" lang="en-US" sz="46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74" name="Google Shape;106;p14"/>
          <p:cNvSpPr/>
          <p:nvPr/>
        </p:nvSpPr>
        <p:spPr>
          <a:xfrm>
            <a:off x="4724280" y="5181480"/>
            <a:ext cx="415224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7000"/>
              </a:lnSpc>
              <a:tabLst>
                <a:tab algn="l" pos="0"/>
              </a:tabLst>
            </a:pP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문제정의</a:t>
            </a:r>
            <a:endParaRPr b="0" lang="en-US" sz="2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75" name="Google Shape;107;p14"/>
          <p:cNvSpPr/>
          <p:nvPr/>
        </p:nvSpPr>
        <p:spPr>
          <a:xfrm>
            <a:off x="8826480" y="4025880"/>
            <a:ext cx="4203000" cy="81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229bee"/>
                </a:solidFill>
                <a:latin typeface="Arial"/>
                <a:ea typeface="Arial"/>
              </a:rPr>
              <a:t>03</a:t>
            </a:r>
            <a:endParaRPr b="0" lang="en-US" sz="46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76" name="Google Shape;108;p14"/>
          <p:cNvSpPr/>
          <p:nvPr/>
        </p:nvSpPr>
        <p:spPr>
          <a:xfrm>
            <a:off x="8864640" y="5143680"/>
            <a:ext cx="415224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7000"/>
              </a:lnSpc>
              <a:tabLst>
                <a:tab algn="l" pos="0"/>
              </a:tabLst>
            </a:pP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프로젝트</a:t>
            </a:r>
            <a:r>
              <a:rPr b="0" lang="en-US" sz="22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목표</a:t>
            </a:r>
            <a:endParaRPr b="0" lang="en-US" sz="2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77" name="Google Shape;109;p14"/>
          <p:cNvSpPr/>
          <p:nvPr/>
        </p:nvSpPr>
        <p:spPr>
          <a:xfrm>
            <a:off x="565200" y="6851520"/>
            <a:ext cx="4203000" cy="81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229bee"/>
                </a:solidFill>
                <a:latin typeface="Arial"/>
                <a:ea typeface="Arial"/>
              </a:rPr>
              <a:t>05</a:t>
            </a:r>
            <a:endParaRPr b="0" lang="en-US" sz="46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78" name="Google Shape;110;p14"/>
          <p:cNvSpPr/>
          <p:nvPr/>
        </p:nvSpPr>
        <p:spPr>
          <a:xfrm>
            <a:off x="590400" y="8216640"/>
            <a:ext cx="415224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7000"/>
              </a:lnSpc>
              <a:tabLst>
                <a:tab algn="l" pos="0"/>
              </a:tabLst>
            </a:pP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개발진행</a:t>
            </a:r>
            <a:endParaRPr b="0" lang="en-US" sz="2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79" name="Google Shape;111;p14"/>
          <p:cNvSpPr/>
          <p:nvPr/>
        </p:nvSpPr>
        <p:spPr>
          <a:xfrm>
            <a:off x="4768920" y="6771600"/>
            <a:ext cx="4203000" cy="81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229bee"/>
                </a:solidFill>
                <a:latin typeface="Arial"/>
                <a:ea typeface="Arial"/>
              </a:rPr>
              <a:t>06</a:t>
            </a:r>
            <a:endParaRPr b="0" lang="en-US" sz="46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80" name="Google Shape;112;p14"/>
          <p:cNvSpPr/>
          <p:nvPr/>
        </p:nvSpPr>
        <p:spPr>
          <a:xfrm>
            <a:off x="4768920" y="8178840"/>
            <a:ext cx="415224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7000"/>
              </a:lnSpc>
              <a:tabLst>
                <a:tab algn="l" pos="0"/>
              </a:tabLst>
            </a:pP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시연</a:t>
            </a:r>
            <a:r>
              <a:rPr b="0" lang="en-US" sz="22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및</a:t>
            </a:r>
            <a:r>
              <a:rPr b="0" lang="en-US" sz="22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결과</a:t>
            </a:r>
            <a:endParaRPr b="0" lang="en-US" sz="2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81" name="Google Shape;113;p14"/>
          <p:cNvSpPr/>
          <p:nvPr/>
        </p:nvSpPr>
        <p:spPr>
          <a:xfrm>
            <a:off x="2476440" y="990720"/>
            <a:ext cx="13334400" cy="14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0" lang="ko-KR" sz="7900" spc="-1" strike="noStrike">
                <a:solidFill>
                  <a:srgbClr val="4d4d4d"/>
                </a:solidFill>
                <a:latin typeface="Calibri"/>
                <a:ea typeface="Calibri"/>
              </a:rPr>
              <a:t>목차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900" spc="-1" strike="noStrike">
                <a:solidFill>
                  <a:srgbClr val="4d4d4d"/>
                </a:solidFill>
                <a:latin typeface="Calibri"/>
                <a:ea typeface="Calibri"/>
              </a:rPr>
              <a:t>페이지</a:t>
            </a:r>
            <a:endParaRPr b="0" lang="en-US" sz="79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82" name="Google Shape;114;p14"/>
          <p:cNvSpPr/>
          <p:nvPr/>
        </p:nvSpPr>
        <p:spPr>
          <a:xfrm>
            <a:off x="8921880" y="6851520"/>
            <a:ext cx="4203000" cy="81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229bee"/>
                </a:solidFill>
                <a:latin typeface="Arial"/>
                <a:ea typeface="Arial"/>
              </a:rPr>
              <a:t>07</a:t>
            </a:r>
            <a:endParaRPr b="0" lang="en-US" sz="46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83" name="Google Shape;115;p14"/>
          <p:cNvSpPr/>
          <p:nvPr/>
        </p:nvSpPr>
        <p:spPr>
          <a:xfrm>
            <a:off x="8915400" y="8178840"/>
            <a:ext cx="415224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7000"/>
              </a:lnSpc>
              <a:tabLst>
                <a:tab algn="l" pos="0"/>
              </a:tabLst>
            </a:pP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고찰</a:t>
            </a:r>
            <a:endParaRPr b="0" lang="en-US" sz="2200" spc="-1" strike="noStrike">
              <a:solidFill>
                <a:srgbClr val="ffffff"/>
              </a:solidFill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120;p15" descr=""/>
          <p:cNvPicPr/>
          <p:nvPr/>
        </p:nvPicPr>
        <p:blipFill>
          <a:blip r:embed="rId1"/>
          <a:stretch/>
        </p:blipFill>
        <p:spPr>
          <a:xfrm>
            <a:off x="433440" y="40320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85" name="Google Shape;121;p15" descr=""/>
          <p:cNvPicPr/>
          <p:nvPr/>
        </p:nvPicPr>
        <p:blipFill>
          <a:blip r:embed="rId2"/>
          <a:stretch/>
        </p:blipFill>
        <p:spPr>
          <a:xfrm>
            <a:off x="1028880" y="3340080"/>
            <a:ext cx="9676800" cy="5930280"/>
          </a:xfrm>
          <a:prstGeom prst="rect">
            <a:avLst/>
          </a:prstGeom>
          <a:ln w="0">
            <a:noFill/>
          </a:ln>
        </p:spPr>
      </p:pic>
      <p:pic>
        <p:nvPicPr>
          <p:cNvPr id="86" name="Google Shape;122;p15" descr=""/>
          <p:cNvPicPr/>
          <p:nvPr/>
        </p:nvPicPr>
        <p:blipFill>
          <a:blip r:embed="rId3"/>
          <a:stretch/>
        </p:blipFill>
        <p:spPr>
          <a:xfrm>
            <a:off x="1028880" y="26290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87" name="Google Shape;123;p15" descr=""/>
          <p:cNvPicPr/>
          <p:nvPr/>
        </p:nvPicPr>
        <p:blipFill>
          <a:blip r:embed="rId4"/>
          <a:stretch/>
        </p:blipFill>
        <p:spPr>
          <a:xfrm>
            <a:off x="16637040" y="-1260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88" name="Google Shape;124;p15"/>
          <p:cNvSpPr/>
          <p:nvPr/>
        </p:nvSpPr>
        <p:spPr>
          <a:xfrm>
            <a:off x="10706040" y="4942800"/>
            <a:ext cx="7099200" cy="38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28000"/>
              </a:lnSpc>
              <a:tabLst>
                <a:tab algn="l" pos="0"/>
              </a:tabLst>
            </a:pP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본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프로젝트는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운전자의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집중도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유지를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위한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감시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프로그램입니다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.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아이트래킹을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통하여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운전자의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집중도를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파악하고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운전자의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표정을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읽어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감정을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화면에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나타내는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것으로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동승자가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운전자가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집중할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수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있도록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서포트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할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수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있습니다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.</a:t>
            </a:r>
            <a:endParaRPr b="0" lang="en-US" sz="33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89" name="Google Shape;125;p15"/>
          <p:cNvSpPr/>
          <p:nvPr/>
        </p:nvSpPr>
        <p:spPr>
          <a:xfrm>
            <a:off x="10706040" y="3480120"/>
            <a:ext cx="7250760" cy="12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13000"/>
              </a:lnSpc>
              <a:tabLst>
                <a:tab algn="l" pos="0"/>
              </a:tabLst>
            </a:pP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졸음운전</a:t>
            </a:r>
            <a:r>
              <a:rPr b="1" lang="en-US" sz="2400" spc="-1" strike="noStrike">
                <a:solidFill>
                  <a:srgbClr val="229bee"/>
                </a:solidFill>
                <a:latin typeface="Calibri"/>
                <a:ea typeface="Calibri"/>
              </a:rPr>
              <a:t>,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전방주시 태만</a:t>
            </a:r>
            <a:r>
              <a:rPr b="1" lang="en-US" sz="2400" spc="-1" strike="noStrike">
                <a:solidFill>
                  <a:srgbClr val="229bee"/>
                </a:solidFill>
                <a:latin typeface="Calibri"/>
                <a:ea typeface="Calibri"/>
              </a:rPr>
              <a:t>,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운전 중 휴대폰 사용 등으로 인해 운전자의</a:t>
            </a:r>
            <a:r>
              <a:rPr b="1" lang="en-US" sz="2400" spc="-1" strike="noStrike">
                <a:solidFill>
                  <a:srgbClr val="229bee"/>
                </a:solidFill>
                <a:latin typeface="Arial"/>
                <a:ea typeface="Arial"/>
              </a:rPr>
              <a:t>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부주의 및 집중력 감소로</a:t>
            </a:r>
            <a:r>
              <a:rPr b="1" lang="en-US" sz="2400" spc="-1" strike="noStrike">
                <a:solidFill>
                  <a:srgbClr val="229bee"/>
                </a:solidFill>
                <a:latin typeface="Arial"/>
                <a:ea typeface="Arial"/>
              </a:rPr>
              <a:t>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인한</a:t>
            </a:r>
            <a:r>
              <a:rPr b="1" lang="en-US" sz="2400" spc="-1" strike="noStrike">
                <a:solidFill>
                  <a:srgbClr val="229bee"/>
                </a:solidFill>
                <a:latin typeface="Arial"/>
                <a:ea typeface="Arial"/>
              </a:rPr>
              <a:t>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사고</a:t>
            </a:r>
            <a:r>
              <a:rPr b="1" lang="en-US" sz="2400" spc="-1" strike="noStrike">
                <a:solidFill>
                  <a:srgbClr val="229bee"/>
                </a:solidFill>
                <a:latin typeface="Arial"/>
                <a:ea typeface="Arial"/>
              </a:rPr>
              <a:t>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발생</a:t>
            </a:r>
            <a:r>
              <a:rPr b="1" lang="en-US" sz="2400" spc="-1" strike="noStrike">
                <a:solidFill>
                  <a:srgbClr val="229bee"/>
                </a:solidFill>
                <a:latin typeface="Arial"/>
                <a:ea typeface="Arial"/>
              </a:rPr>
              <a:t>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비율이</a:t>
            </a:r>
            <a:r>
              <a:rPr b="1" lang="en-US" sz="2400" spc="-1" strike="noStrike">
                <a:solidFill>
                  <a:srgbClr val="229bee"/>
                </a:solidFill>
                <a:latin typeface="Arial"/>
                <a:ea typeface="Arial"/>
              </a:rPr>
              <a:t>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높음</a:t>
            </a:r>
            <a:r>
              <a:rPr b="1" lang="en-US" sz="2400" spc="-1" strike="noStrike">
                <a:solidFill>
                  <a:srgbClr val="229bee"/>
                </a:solidFill>
                <a:latin typeface="Arial"/>
                <a:ea typeface="Arial"/>
              </a:rPr>
              <a:t>.</a:t>
            </a:r>
            <a:endParaRPr b="0" lang="en-US" sz="2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90" name="Google Shape;126;p15"/>
          <p:cNvSpPr/>
          <p:nvPr/>
        </p:nvSpPr>
        <p:spPr>
          <a:xfrm>
            <a:off x="2502000" y="1028880"/>
            <a:ext cx="13334400" cy="14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080" indent="-501480" algn="ctr">
              <a:lnSpc>
                <a:spcPct val="98000"/>
              </a:lnSpc>
              <a:buClr>
                <a:srgbClr val="4d4d4d"/>
              </a:buClr>
              <a:buFont typeface="Calibri"/>
              <a:buAutoNum type="arabicPeriod"/>
            </a:pPr>
            <a:r>
              <a:rPr b="0" lang="ko-KR" sz="7900" spc="-1" strike="noStrike">
                <a:solidFill>
                  <a:srgbClr val="4d4d4d"/>
                </a:solidFill>
                <a:latin typeface="Calibri"/>
                <a:ea typeface="Calibri"/>
              </a:rPr>
              <a:t>프로젝트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900" spc="-1" strike="noStrike">
                <a:solidFill>
                  <a:srgbClr val="4d4d4d"/>
                </a:solidFill>
                <a:latin typeface="Calibri"/>
                <a:ea typeface="Calibri"/>
              </a:rPr>
              <a:t>개요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900" spc="-1" strike="noStrike">
                <a:solidFill>
                  <a:srgbClr val="4d4d4d"/>
                </a:solidFill>
                <a:latin typeface="Calibri"/>
                <a:ea typeface="Calibri"/>
              </a:rPr>
              <a:t>및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900" spc="-1" strike="noStrike">
                <a:solidFill>
                  <a:srgbClr val="4d4d4d"/>
                </a:solidFill>
                <a:latin typeface="Calibri"/>
                <a:ea typeface="Calibri"/>
              </a:rPr>
              <a:t>소개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endParaRPr b="0" lang="en-US" sz="79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91" name="Google Shape;127;p15"/>
          <p:cNvSpPr/>
          <p:nvPr/>
        </p:nvSpPr>
        <p:spPr>
          <a:xfrm>
            <a:off x="3212280" y="5826600"/>
            <a:ext cx="1027440" cy="2304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92" name="Google Shape;128;p15"/>
          <p:cNvSpPr/>
          <p:nvPr/>
        </p:nvSpPr>
        <p:spPr>
          <a:xfrm>
            <a:off x="2642760" y="6102720"/>
            <a:ext cx="15969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93" name="Google Shape;129;p15"/>
          <p:cNvSpPr/>
          <p:nvPr/>
        </p:nvSpPr>
        <p:spPr>
          <a:xfrm>
            <a:off x="2642760" y="6120720"/>
            <a:ext cx="1596960" cy="2304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94" name="Google Shape;130;p15"/>
          <p:cNvSpPr/>
          <p:nvPr/>
        </p:nvSpPr>
        <p:spPr>
          <a:xfrm>
            <a:off x="3567240" y="4660920"/>
            <a:ext cx="672480" cy="2304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135;p16" descr=""/>
          <p:cNvPicPr/>
          <p:nvPr/>
        </p:nvPicPr>
        <p:blipFill>
          <a:blip r:embed="rId1"/>
          <a:stretch/>
        </p:blipFill>
        <p:spPr>
          <a:xfrm>
            <a:off x="381240" y="40320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96" name="Google Shape;136;p16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97" name="Google Shape;137;p16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98" name="Google Shape;138;p16"/>
          <p:cNvSpPr/>
          <p:nvPr/>
        </p:nvSpPr>
        <p:spPr>
          <a:xfrm>
            <a:off x="2502000" y="1028880"/>
            <a:ext cx="13334400" cy="14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2.</a:t>
            </a:r>
            <a:r>
              <a:rPr b="0" lang="ko-KR" sz="7900" spc="-1" strike="noStrike">
                <a:solidFill>
                  <a:srgbClr val="4d4d4d"/>
                </a:solidFill>
                <a:latin typeface="Calibri"/>
                <a:ea typeface="Calibri"/>
              </a:rPr>
              <a:t>문제정의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endParaRPr b="0" lang="en-US" sz="79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99" name="Google Shape;139;p16"/>
          <p:cNvSpPr/>
          <p:nvPr/>
        </p:nvSpPr>
        <p:spPr>
          <a:xfrm>
            <a:off x="2642760" y="6102720"/>
            <a:ext cx="15969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00" name="Google Shape;140;p16" descr=""/>
          <p:cNvPicPr/>
          <p:nvPr/>
        </p:nvPicPr>
        <p:blipFill>
          <a:blip r:embed="rId4"/>
          <a:stretch/>
        </p:blipFill>
        <p:spPr>
          <a:xfrm>
            <a:off x="2300040" y="4298760"/>
            <a:ext cx="3498480" cy="3593160"/>
          </a:xfrm>
          <a:prstGeom prst="rect">
            <a:avLst/>
          </a:prstGeom>
          <a:ln w="0">
            <a:noFill/>
          </a:ln>
        </p:spPr>
      </p:pic>
      <p:sp>
        <p:nvSpPr>
          <p:cNvPr id="101" name="Google Shape;141;p16"/>
          <p:cNvSpPr/>
          <p:nvPr/>
        </p:nvSpPr>
        <p:spPr>
          <a:xfrm>
            <a:off x="7038720" y="5358960"/>
            <a:ext cx="3942360" cy="1472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02" name="Google Shape;142;p16"/>
          <p:cNvSpPr/>
          <p:nvPr/>
        </p:nvSpPr>
        <p:spPr>
          <a:xfrm>
            <a:off x="7038720" y="5002200"/>
            <a:ext cx="313092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ko-KR" sz="3200" spc="-1" strike="noStrike">
                <a:solidFill>
                  <a:schemeClr val="dk1"/>
                </a:solidFill>
                <a:latin typeface="Calibri"/>
                <a:ea typeface="Calibri"/>
              </a:rPr>
              <a:t>집중력 감소원인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03" name="Google Shape;143;p16" descr=""/>
          <p:cNvPicPr/>
          <p:nvPr/>
        </p:nvPicPr>
        <p:blipFill>
          <a:blip r:embed="rId5"/>
          <a:stretch/>
        </p:blipFill>
        <p:spPr>
          <a:xfrm>
            <a:off x="12035520" y="3306240"/>
            <a:ext cx="2795760" cy="2795760"/>
          </a:xfrm>
          <a:prstGeom prst="rect">
            <a:avLst/>
          </a:prstGeom>
          <a:ln w="0">
            <a:noFill/>
          </a:ln>
        </p:spPr>
      </p:pic>
      <p:pic>
        <p:nvPicPr>
          <p:cNvPr id="104" name="Google Shape;144;p16" descr=""/>
          <p:cNvPicPr/>
          <p:nvPr/>
        </p:nvPicPr>
        <p:blipFill>
          <a:blip r:embed="rId6"/>
          <a:stretch/>
        </p:blipFill>
        <p:spPr>
          <a:xfrm>
            <a:off x="11332800" y="6220800"/>
            <a:ext cx="3498480" cy="3498480"/>
          </a:xfrm>
          <a:prstGeom prst="rect">
            <a:avLst/>
          </a:prstGeom>
          <a:ln w="0">
            <a:noFill/>
          </a:ln>
        </p:spPr>
      </p:pic>
      <p:sp>
        <p:nvSpPr>
          <p:cNvPr id="105" name="Google Shape;145;p16"/>
          <p:cNvSpPr/>
          <p:nvPr/>
        </p:nvSpPr>
        <p:spPr>
          <a:xfrm>
            <a:off x="15105240" y="4365720"/>
            <a:ext cx="220428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ko-KR" sz="3200" spc="-1" strike="noStrike">
                <a:solidFill>
                  <a:schemeClr val="dk1"/>
                </a:solidFill>
                <a:latin typeface="Calibri"/>
                <a:ea typeface="Calibri"/>
              </a:rPr>
              <a:t>시선집중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06" name="Google Shape;146;p16"/>
          <p:cNvSpPr/>
          <p:nvPr/>
        </p:nvSpPr>
        <p:spPr>
          <a:xfrm>
            <a:off x="15105240" y="7632000"/>
            <a:ext cx="220428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ko-KR" sz="3200" spc="-1" strike="noStrike">
                <a:solidFill>
                  <a:schemeClr val="dk1"/>
                </a:solidFill>
                <a:latin typeface="Calibri"/>
                <a:ea typeface="Calibri"/>
              </a:rPr>
              <a:t>감정변화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51;p17" descr=""/>
          <p:cNvPicPr/>
          <p:nvPr/>
        </p:nvPicPr>
        <p:blipFill>
          <a:blip r:embed="rId1"/>
          <a:stretch/>
        </p:blipFill>
        <p:spPr>
          <a:xfrm>
            <a:off x="433440" y="42912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108" name="Google Shape;152;p17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109" name="Google Shape;153;p17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110" name="Google Shape;154;p17"/>
          <p:cNvSpPr/>
          <p:nvPr/>
        </p:nvSpPr>
        <p:spPr>
          <a:xfrm>
            <a:off x="2502000" y="1028880"/>
            <a:ext cx="13334400" cy="14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3.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r>
              <a:rPr b="0" lang="ko-KR" sz="7900" spc="-1" strike="noStrike">
                <a:solidFill>
                  <a:srgbClr val="4d4d4d"/>
                </a:solidFill>
                <a:latin typeface="Arial"/>
                <a:ea typeface="Arial"/>
              </a:rPr>
              <a:t>프로젝트 목표</a:t>
            </a:r>
            <a:endParaRPr b="0" lang="en-US" sz="79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11" name="Google Shape;155;p17"/>
          <p:cNvSpPr/>
          <p:nvPr/>
        </p:nvSpPr>
        <p:spPr>
          <a:xfrm>
            <a:off x="2642760" y="6102720"/>
            <a:ext cx="15969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12" name="Google Shape;156;p17"/>
          <p:cNvSpPr/>
          <p:nvPr/>
        </p:nvSpPr>
        <p:spPr>
          <a:xfrm>
            <a:off x="3353040" y="3251160"/>
            <a:ext cx="37047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ko-KR" sz="4800" spc="-1" strike="noStrike">
                <a:solidFill>
                  <a:schemeClr val="dk1"/>
                </a:solidFill>
                <a:latin typeface="Calibri"/>
                <a:ea typeface="Calibri"/>
              </a:rPr>
              <a:t>기술적 목표</a:t>
            </a:r>
            <a:endParaRPr b="0" lang="en-US" sz="48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13" name="Google Shape;157;p17"/>
          <p:cNvSpPr/>
          <p:nvPr/>
        </p:nvSpPr>
        <p:spPr>
          <a:xfrm>
            <a:off x="10284840" y="3251160"/>
            <a:ext cx="551628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15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ko-KR" sz="48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</a:rPr>
              <a:t>사용자 경험 목표</a:t>
            </a:r>
            <a:endParaRPr b="0" lang="en-US" sz="48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14" name="Google Shape;158;p17"/>
          <p:cNvSpPr/>
          <p:nvPr/>
        </p:nvSpPr>
        <p:spPr>
          <a:xfrm>
            <a:off x="2145960" y="4174560"/>
            <a:ext cx="6118560" cy="57405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15" name="Google Shape;159;p17"/>
          <p:cNvSpPr/>
          <p:nvPr/>
        </p:nvSpPr>
        <p:spPr>
          <a:xfrm>
            <a:off x="9983880" y="4174560"/>
            <a:ext cx="6118560" cy="57405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16" name="Google Shape;160;p17" descr=""/>
          <p:cNvPicPr/>
          <p:nvPr/>
        </p:nvPicPr>
        <p:blipFill>
          <a:blip r:embed="rId4"/>
          <a:stretch/>
        </p:blipFill>
        <p:spPr>
          <a:xfrm>
            <a:off x="2642760" y="7222680"/>
            <a:ext cx="2648160" cy="2498040"/>
          </a:xfrm>
          <a:prstGeom prst="rect">
            <a:avLst/>
          </a:prstGeom>
          <a:ln w="0">
            <a:noFill/>
          </a:ln>
        </p:spPr>
      </p:pic>
      <p:pic>
        <p:nvPicPr>
          <p:cNvPr id="117" name="Google Shape;161;p17" descr=""/>
          <p:cNvPicPr/>
          <p:nvPr/>
        </p:nvPicPr>
        <p:blipFill>
          <a:blip r:embed="rId5"/>
          <a:stretch/>
        </p:blipFill>
        <p:spPr>
          <a:xfrm>
            <a:off x="2657520" y="4989600"/>
            <a:ext cx="2618640" cy="1742400"/>
          </a:xfrm>
          <a:prstGeom prst="rect">
            <a:avLst/>
          </a:prstGeom>
          <a:ln w="0">
            <a:noFill/>
          </a:ln>
        </p:spPr>
      </p:pic>
      <p:sp>
        <p:nvSpPr>
          <p:cNvPr id="118" name="Google Shape;162;p17"/>
          <p:cNvSpPr/>
          <p:nvPr/>
        </p:nvSpPr>
        <p:spPr>
          <a:xfrm>
            <a:off x="5486040" y="5522760"/>
            <a:ext cx="246528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ko-KR" sz="3200" spc="-1" strike="noStrike">
                <a:solidFill>
                  <a:schemeClr val="dk1"/>
                </a:solidFill>
                <a:latin typeface="Calibri"/>
                <a:ea typeface="Calibri"/>
              </a:rPr>
              <a:t>아이트래킹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19" name="Google Shape;163;p17"/>
          <p:cNvSpPr/>
          <p:nvPr/>
        </p:nvSpPr>
        <p:spPr>
          <a:xfrm>
            <a:off x="5486040" y="8023680"/>
            <a:ext cx="246528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ko-KR" sz="3200" spc="-1" strike="noStrike">
                <a:solidFill>
                  <a:schemeClr val="dk1"/>
                </a:solidFill>
                <a:latin typeface="Calibri"/>
                <a:ea typeface="Calibri"/>
              </a:rPr>
              <a:t>표정감지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20" name="Google Shape;164;p17"/>
          <p:cNvSpPr/>
          <p:nvPr/>
        </p:nvSpPr>
        <p:spPr>
          <a:xfrm>
            <a:off x="10471680" y="7137360"/>
            <a:ext cx="5142600" cy="23558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21" name="Google Shape;165;p17"/>
          <p:cNvSpPr/>
          <p:nvPr/>
        </p:nvSpPr>
        <p:spPr>
          <a:xfrm>
            <a:off x="10499040" y="7248600"/>
            <a:ext cx="5087880" cy="21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ko-KR" sz="3200" spc="-1" strike="noStrike">
                <a:solidFill>
                  <a:schemeClr val="dk1"/>
                </a:solidFill>
                <a:latin typeface="Calibri"/>
                <a:ea typeface="Calibri"/>
              </a:rPr>
              <a:t>화면을 운전자의 감정 상태 에 맞춰 자동으로 변경하여 동승자가 운전자의 상태를 직관적으로 파악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22" name="Google Shape;166;p17"/>
          <p:cNvSpPr/>
          <p:nvPr/>
        </p:nvSpPr>
        <p:spPr>
          <a:xfrm>
            <a:off x="10499040" y="4606560"/>
            <a:ext cx="5142600" cy="23558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23" name="Google Shape;167;p17"/>
          <p:cNvSpPr/>
          <p:nvPr/>
        </p:nvSpPr>
        <p:spPr>
          <a:xfrm>
            <a:off x="10596960" y="4875120"/>
            <a:ext cx="4892400" cy="166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ko-KR" sz="3200" spc="-1" strike="noStrike">
                <a:solidFill>
                  <a:schemeClr val="dk1"/>
                </a:solidFill>
                <a:latin typeface="Calibri"/>
                <a:ea typeface="Calibri"/>
              </a:rPr>
              <a:t>시선 감지를 통한 운전자가 집중력을 유지하도록 돕기 위한 직관적인 피드백 제공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72;p18" descr=""/>
          <p:cNvPicPr/>
          <p:nvPr/>
        </p:nvPicPr>
        <p:blipFill>
          <a:blip r:embed="rId1"/>
          <a:stretch/>
        </p:blipFill>
        <p:spPr>
          <a:xfrm>
            <a:off x="433440" y="42912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173;p18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174;p18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127" name="Google Shape;175;p18"/>
          <p:cNvSpPr/>
          <p:nvPr/>
        </p:nvSpPr>
        <p:spPr>
          <a:xfrm>
            <a:off x="2502000" y="1028880"/>
            <a:ext cx="13334400" cy="14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4.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r>
              <a:rPr b="0" lang="ko-KR" sz="7900" spc="-1" strike="noStrike">
                <a:solidFill>
                  <a:srgbClr val="4d4d4d"/>
                </a:solidFill>
                <a:latin typeface="Arial"/>
                <a:ea typeface="Arial"/>
              </a:rPr>
              <a:t>시스템 구성도</a:t>
            </a:r>
            <a:endParaRPr b="0" lang="en-US" sz="79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28" name="Google Shape;176;p18"/>
          <p:cNvSpPr/>
          <p:nvPr/>
        </p:nvSpPr>
        <p:spPr>
          <a:xfrm>
            <a:off x="2642760" y="6102720"/>
            <a:ext cx="15969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29" name="Google Shape;177;p18" descr=""/>
          <p:cNvPicPr/>
          <p:nvPr/>
        </p:nvPicPr>
        <p:blipFill>
          <a:blip r:embed="rId4"/>
          <a:stretch/>
        </p:blipFill>
        <p:spPr>
          <a:xfrm>
            <a:off x="1444680" y="3475080"/>
            <a:ext cx="15449040" cy="552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82;p19" descr=""/>
          <p:cNvPicPr/>
          <p:nvPr/>
        </p:nvPicPr>
        <p:blipFill>
          <a:blip r:embed="rId1"/>
          <a:stretch/>
        </p:blipFill>
        <p:spPr>
          <a:xfrm>
            <a:off x="285840" y="40320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131" name="Google Shape;183;p19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132" name="Google Shape;184;p19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133" name="Google Shape;185;p19"/>
          <p:cNvSpPr/>
          <p:nvPr/>
        </p:nvSpPr>
        <p:spPr>
          <a:xfrm>
            <a:off x="2502000" y="1028880"/>
            <a:ext cx="13334400" cy="14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5.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r>
              <a:rPr b="0" lang="ko-KR" sz="7900" spc="-1" strike="noStrike">
                <a:solidFill>
                  <a:srgbClr val="4d4d4d"/>
                </a:solidFill>
                <a:latin typeface="Arial"/>
                <a:ea typeface="Arial"/>
              </a:rPr>
              <a:t>개발진행</a:t>
            </a:r>
            <a:endParaRPr b="0" lang="en-US" sz="79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34" name="Google Shape;186;p19"/>
          <p:cNvSpPr/>
          <p:nvPr/>
        </p:nvSpPr>
        <p:spPr>
          <a:xfrm>
            <a:off x="2642760" y="6102720"/>
            <a:ext cx="15969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grpSp>
        <p:nvGrpSpPr>
          <p:cNvPr id="135" name="Google Shape;187;p19"/>
          <p:cNvGrpSpPr/>
          <p:nvPr/>
        </p:nvGrpSpPr>
        <p:grpSpPr>
          <a:xfrm>
            <a:off x="1742400" y="4352400"/>
            <a:ext cx="6678720" cy="5037120"/>
            <a:chOff x="1742400" y="4352400"/>
            <a:chExt cx="6678720" cy="5037120"/>
          </a:xfrm>
        </p:grpSpPr>
        <p:pic>
          <p:nvPicPr>
            <p:cNvPr id="136" name="Google Shape;188;p19" descr=""/>
            <p:cNvPicPr/>
            <p:nvPr/>
          </p:nvPicPr>
          <p:blipFill>
            <a:blip r:embed="rId4"/>
            <a:stretch/>
          </p:blipFill>
          <p:spPr>
            <a:xfrm>
              <a:off x="2711520" y="8344440"/>
              <a:ext cx="3978720" cy="1045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7" name="Google Shape;189;p19" descr=""/>
            <p:cNvPicPr/>
            <p:nvPr/>
          </p:nvPicPr>
          <p:blipFill>
            <a:blip r:embed="rId5"/>
            <a:stretch/>
          </p:blipFill>
          <p:spPr>
            <a:xfrm>
              <a:off x="1742400" y="6178320"/>
              <a:ext cx="1814400" cy="2165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8" name="Google Shape;190;p19" descr=""/>
            <p:cNvPicPr/>
            <p:nvPr/>
          </p:nvPicPr>
          <p:blipFill>
            <a:blip r:embed="rId6"/>
            <a:stretch/>
          </p:blipFill>
          <p:spPr>
            <a:xfrm>
              <a:off x="3823920" y="6865920"/>
              <a:ext cx="4597200" cy="902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9" name="Google Shape;191;p19" descr=""/>
            <p:cNvPicPr/>
            <p:nvPr/>
          </p:nvPicPr>
          <p:blipFill>
            <a:blip r:embed="rId7"/>
            <a:stretch/>
          </p:blipFill>
          <p:spPr>
            <a:xfrm>
              <a:off x="3399480" y="4352400"/>
              <a:ext cx="2589840" cy="2165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0" name="Google Shape;192;p19"/>
          <p:cNvSpPr/>
          <p:nvPr/>
        </p:nvSpPr>
        <p:spPr>
          <a:xfrm>
            <a:off x="11697120" y="3429000"/>
            <a:ext cx="439632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ko-KR" sz="4800" spc="-1" strike="noStrike">
                <a:solidFill>
                  <a:schemeClr val="dk1"/>
                </a:solidFill>
                <a:latin typeface="Calibri"/>
                <a:ea typeface="Calibri"/>
              </a:rPr>
              <a:t>핵심 기능 구현</a:t>
            </a:r>
            <a:endParaRPr b="0" lang="en-US" sz="48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41" name="Google Shape;193;p19"/>
          <p:cNvSpPr/>
          <p:nvPr/>
        </p:nvSpPr>
        <p:spPr>
          <a:xfrm>
            <a:off x="10679400" y="4213440"/>
            <a:ext cx="6118560" cy="57405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42" name="Google Shape;194;p19"/>
          <p:cNvSpPr/>
          <p:nvPr/>
        </p:nvSpPr>
        <p:spPr>
          <a:xfrm>
            <a:off x="11225520" y="4656600"/>
            <a:ext cx="5019840" cy="24393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43" name="Google Shape;195;p19"/>
          <p:cNvSpPr/>
          <p:nvPr/>
        </p:nvSpPr>
        <p:spPr>
          <a:xfrm>
            <a:off x="11485080" y="4844160"/>
            <a:ext cx="460836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face-detection-retail-0004, emotions-recognition-retail-0003 </a:t>
            </a:r>
            <a:r>
              <a:rPr b="0" lang="ko-KR" sz="2400" spc="-1" strike="noStrike">
                <a:solidFill>
                  <a:schemeClr val="dk1"/>
                </a:solidFill>
                <a:latin typeface="Calibri"/>
                <a:ea typeface="Calibri"/>
              </a:rPr>
              <a:t>모델을 이용하여 사용자의 표정 변화를 인식하여 사용자 감정 상태를 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Text</a:t>
            </a:r>
            <a:r>
              <a:rPr b="0" lang="ko-KR" sz="2400" spc="-1" strike="noStrike">
                <a:solidFill>
                  <a:schemeClr val="dk1"/>
                </a:solidFill>
                <a:latin typeface="Calibri"/>
                <a:ea typeface="Calibri"/>
              </a:rPr>
              <a:t>와 배경 변화로 표시</a:t>
            </a:r>
            <a:endParaRPr b="0" lang="en-US" sz="2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44" name="Google Shape;196;p19"/>
          <p:cNvSpPr/>
          <p:nvPr/>
        </p:nvSpPr>
        <p:spPr>
          <a:xfrm>
            <a:off x="11225520" y="7297200"/>
            <a:ext cx="5019840" cy="24393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45" name="Google Shape;197;p19"/>
          <p:cNvSpPr/>
          <p:nvPr/>
        </p:nvSpPr>
        <p:spPr>
          <a:xfrm>
            <a:off x="11431080" y="7686000"/>
            <a:ext cx="4608360" cy="16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MediaPipe</a:t>
            </a:r>
            <a:r>
              <a:rPr b="0" lang="ko-KR" sz="2400" spc="-1" strike="noStrike">
                <a:solidFill>
                  <a:schemeClr val="dk1"/>
                </a:solidFill>
                <a:latin typeface="Calibri"/>
                <a:ea typeface="Calibri"/>
              </a:rPr>
              <a:t>을 이용하여 아이트래 킹을 구현하여 사용자의 시선이 정면에서 </a:t>
            </a: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45º </a:t>
            </a:r>
            <a:r>
              <a:rPr b="0" lang="ko-KR" sz="2400" spc="-1" strike="noStrike">
                <a:solidFill>
                  <a:schemeClr val="dk1"/>
                </a:solidFill>
                <a:latin typeface="Calibri"/>
                <a:ea typeface="Calibri"/>
              </a:rPr>
              <a:t>이상 틀어지면 경고 메시지 문구가 출력되도록 구현</a:t>
            </a:r>
            <a:endParaRPr b="0" lang="en-US" sz="2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46" name="Google Shape;198;p19"/>
          <p:cNvSpPr/>
          <p:nvPr/>
        </p:nvSpPr>
        <p:spPr>
          <a:xfrm>
            <a:off x="3726360" y="3217680"/>
            <a:ext cx="271080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ko-KR" sz="4800" spc="-1" strike="noStrike">
                <a:solidFill>
                  <a:schemeClr val="dk1"/>
                </a:solidFill>
                <a:latin typeface="Calibri"/>
                <a:ea typeface="Calibri"/>
              </a:rPr>
              <a:t>개발환경</a:t>
            </a:r>
            <a:endParaRPr b="0" lang="en-US" sz="4800" spc="-1" strike="noStrike">
              <a:solidFill>
                <a:srgbClr val="ffffff"/>
              </a:solidFill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203;p20" descr=""/>
          <p:cNvPicPr/>
          <p:nvPr/>
        </p:nvPicPr>
        <p:blipFill>
          <a:blip r:embed="rId1"/>
          <a:stretch/>
        </p:blipFill>
        <p:spPr>
          <a:xfrm>
            <a:off x="433440" y="42912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148" name="Google Shape;204;p20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149" name="Google Shape;205;p20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150" name="Google Shape;206;p20"/>
          <p:cNvSpPr/>
          <p:nvPr/>
        </p:nvSpPr>
        <p:spPr>
          <a:xfrm>
            <a:off x="2502000" y="1028880"/>
            <a:ext cx="13334400" cy="14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6.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r>
              <a:rPr b="0" lang="ko-KR" sz="7900" spc="-1" strike="noStrike">
                <a:solidFill>
                  <a:srgbClr val="4d4d4d"/>
                </a:solidFill>
                <a:latin typeface="Arial"/>
                <a:ea typeface="Arial"/>
              </a:rPr>
              <a:t>시연 및 결과</a:t>
            </a:r>
            <a:endParaRPr b="0" lang="en-US" sz="79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51" name="Google Shape;207;p20"/>
          <p:cNvSpPr/>
          <p:nvPr/>
        </p:nvSpPr>
        <p:spPr>
          <a:xfrm>
            <a:off x="2642760" y="6102720"/>
            <a:ext cx="15969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52" name="Google Shape;208;p20"/>
          <p:cNvSpPr/>
          <p:nvPr/>
        </p:nvSpPr>
        <p:spPr>
          <a:xfrm>
            <a:off x="1145880" y="2857320"/>
            <a:ext cx="8894160" cy="7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ko-KR" sz="4800" spc="-1" strike="noStrike">
                <a:solidFill>
                  <a:srgbClr val="4d4d4d"/>
                </a:solidFill>
                <a:latin typeface="Arial"/>
                <a:ea typeface="Arial"/>
              </a:rPr>
              <a:t>표정 변화 구현 결과 및 주요 특징</a:t>
            </a:r>
            <a:endParaRPr b="0" lang="en-US" sz="48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53" name="Google Shape;209;p20" descr=""/>
          <p:cNvPicPr/>
          <p:nvPr/>
        </p:nvPicPr>
        <p:blipFill>
          <a:blip r:embed="rId4"/>
          <a:stretch/>
        </p:blipFill>
        <p:spPr>
          <a:xfrm>
            <a:off x="1766160" y="3930840"/>
            <a:ext cx="5257440" cy="4761720"/>
          </a:xfrm>
          <a:prstGeom prst="rect">
            <a:avLst/>
          </a:prstGeom>
          <a:ln w="0">
            <a:noFill/>
          </a:ln>
        </p:spPr>
      </p:pic>
      <p:sp>
        <p:nvSpPr>
          <p:cNvPr id="154" name="Google Shape;210;p20"/>
          <p:cNvSpPr/>
          <p:nvPr/>
        </p:nvSpPr>
        <p:spPr>
          <a:xfrm>
            <a:off x="3596400" y="8692920"/>
            <a:ext cx="198324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Neutral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55" name="Google Shape;211;p20"/>
          <p:cNvSpPr/>
          <p:nvPr/>
        </p:nvSpPr>
        <p:spPr>
          <a:xfrm>
            <a:off x="7572240" y="5689080"/>
            <a:ext cx="3143160" cy="1406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56" name="Google Shape;212;p20" descr=""/>
          <p:cNvPicPr/>
          <p:nvPr/>
        </p:nvPicPr>
        <p:blipFill>
          <a:blip r:embed="rId5"/>
          <a:stretch/>
        </p:blipFill>
        <p:spPr>
          <a:xfrm>
            <a:off x="11077200" y="3041640"/>
            <a:ext cx="2951280" cy="2673000"/>
          </a:xfrm>
          <a:prstGeom prst="rect">
            <a:avLst/>
          </a:prstGeom>
          <a:ln w="0">
            <a:noFill/>
          </a:ln>
        </p:spPr>
      </p:pic>
      <p:pic>
        <p:nvPicPr>
          <p:cNvPr id="157" name="Google Shape;213;p20" descr=""/>
          <p:cNvPicPr/>
          <p:nvPr/>
        </p:nvPicPr>
        <p:blipFill>
          <a:blip r:embed="rId6"/>
          <a:stretch/>
        </p:blipFill>
        <p:spPr>
          <a:xfrm>
            <a:off x="14249880" y="3076560"/>
            <a:ext cx="2874240" cy="2603160"/>
          </a:xfrm>
          <a:prstGeom prst="rect">
            <a:avLst/>
          </a:prstGeom>
          <a:ln w="0">
            <a:noFill/>
          </a:ln>
        </p:spPr>
      </p:pic>
      <p:sp>
        <p:nvSpPr>
          <p:cNvPr id="158" name="Google Shape;214;p20"/>
          <p:cNvSpPr/>
          <p:nvPr/>
        </p:nvSpPr>
        <p:spPr>
          <a:xfrm>
            <a:off x="11754360" y="5715360"/>
            <a:ext cx="159696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Happy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59" name="Google Shape;215;p20"/>
          <p:cNvSpPr/>
          <p:nvPr/>
        </p:nvSpPr>
        <p:spPr>
          <a:xfrm>
            <a:off x="14888520" y="5715360"/>
            <a:ext cx="185112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Suprise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60" name="Google Shape;216;p20" descr=""/>
          <p:cNvPicPr/>
          <p:nvPr/>
        </p:nvPicPr>
        <p:blipFill>
          <a:blip r:embed="rId7"/>
          <a:stretch/>
        </p:blipFill>
        <p:spPr>
          <a:xfrm>
            <a:off x="11077200" y="6440400"/>
            <a:ext cx="2951280" cy="2673000"/>
          </a:xfrm>
          <a:prstGeom prst="rect">
            <a:avLst/>
          </a:prstGeom>
          <a:ln w="0">
            <a:noFill/>
          </a:ln>
        </p:spPr>
      </p:pic>
      <p:pic>
        <p:nvPicPr>
          <p:cNvPr id="161" name="Google Shape;217;p20" descr=""/>
          <p:cNvPicPr/>
          <p:nvPr/>
        </p:nvPicPr>
        <p:blipFill>
          <a:blip r:embed="rId8"/>
          <a:stretch/>
        </p:blipFill>
        <p:spPr>
          <a:xfrm>
            <a:off x="14295240" y="6516360"/>
            <a:ext cx="2874240" cy="2603160"/>
          </a:xfrm>
          <a:prstGeom prst="rect">
            <a:avLst/>
          </a:prstGeom>
          <a:ln w="0">
            <a:noFill/>
          </a:ln>
        </p:spPr>
      </p:pic>
      <p:sp>
        <p:nvSpPr>
          <p:cNvPr id="162" name="Google Shape;218;p20"/>
          <p:cNvSpPr/>
          <p:nvPr/>
        </p:nvSpPr>
        <p:spPr>
          <a:xfrm>
            <a:off x="11754360" y="9114120"/>
            <a:ext cx="159696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Sad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63" name="Google Shape;219;p20"/>
          <p:cNvSpPr/>
          <p:nvPr/>
        </p:nvSpPr>
        <p:spPr>
          <a:xfrm>
            <a:off x="14933880" y="9172800"/>
            <a:ext cx="159696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Anger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224;p21" descr=""/>
          <p:cNvPicPr/>
          <p:nvPr/>
        </p:nvPicPr>
        <p:blipFill>
          <a:blip r:embed="rId1"/>
          <a:stretch/>
        </p:blipFill>
        <p:spPr>
          <a:xfrm>
            <a:off x="433440" y="39312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165" name="Google Shape;225;p21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166" name="Google Shape;226;p21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167" name="Google Shape;227;p21"/>
          <p:cNvSpPr/>
          <p:nvPr/>
        </p:nvSpPr>
        <p:spPr>
          <a:xfrm>
            <a:off x="2502000" y="1028880"/>
            <a:ext cx="13334400" cy="14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6.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r>
              <a:rPr b="0" lang="ko-KR" sz="7900" spc="-1" strike="noStrike">
                <a:solidFill>
                  <a:srgbClr val="4d4d4d"/>
                </a:solidFill>
                <a:latin typeface="Arial"/>
                <a:ea typeface="Arial"/>
              </a:rPr>
              <a:t>시연 및 결과</a:t>
            </a:r>
            <a:endParaRPr b="0" lang="en-US" sz="79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68" name="Google Shape;228;p21"/>
          <p:cNvSpPr/>
          <p:nvPr/>
        </p:nvSpPr>
        <p:spPr>
          <a:xfrm>
            <a:off x="2642760" y="6102720"/>
            <a:ext cx="15969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69" name="Google Shape;229;p21"/>
          <p:cNvSpPr/>
          <p:nvPr/>
        </p:nvSpPr>
        <p:spPr>
          <a:xfrm>
            <a:off x="1145880" y="2857320"/>
            <a:ext cx="9504000" cy="7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ko-KR" sz="4800" spc="-1" strike="noStrike">
                <a:solidFill>
                  <a:srgbClr val="4d4d4d"/>
                </a:solidFill>
                <a:latin typeface="Arial"/>
                <a:ea typeface="Arial"/>
              </a:rPr>
              <a:t>아이트래킹 구현 결과 및 주요 특징</a:t>
            </a:r>
            <a:endParaRPr b="0" lang="en-US" sz="48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70" name="Google Shape;230;p21" descr=""/>
          <p:cNvPicPr/>
          <p:nvPr/>
        </p:nvPicPr>
        <p:blipFill>
          <a:blip r:embed="rId4"/>
          <a:stretch/>
        </p:blipFill>
        <p:spPr>
          <a:xfrm>
            <a:off x="2000520" y="3855240"/>
            <a:ext cx="5257440" cy="4761720"/>
          </a:xfrm>
          <a:prstGeom prst="rect">
            <a:avLst/>
          </a:prstGeom>
          <a:ln w="0">
            <a:noFill/>
          </a:ln>
        </p:spPr>
      </p:pic>
      <p:sp>
        <p:nvSpPr>
          <p:cNvPr id="171" name="Google Shape;231;p21"/>
          <p:cNvSpPr/>
          <p:nvPr/>
        </p:nvSpPr>
        <p:spPr>
          <a:xfrm>
            <a:off x="7572240" y="5689080"/>
            <a:ext cx="3734640" cy="1406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72" name="Google Shape;232;p21"/>
          <p:cNvSpPr/>
          <p:nvPr/>
        </p:nvSpPr>
        <p:spPr>
          <a:xfrm>
            <a:off x="7419600" y="4910040"/>
            <a:ext cx="3441600" cy="87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ko-KR" sz="2300" spc="-1" strike="noStrike">
                <a:solidFill>
                  <a:schemeClr val="dk1"/>
                </a:solidFill>
                <a:latin typeface="Calibri"/>
                <a:ea typeface="Calibri"/>
              </a:rPr>
              <a:t>시선이 정면에서 </a:t>
            </a:r>
            <a:r>
              <a:rPr b="0" lang="en-US" sz="2300" spc="-1" strike="noStrike">
                <a:solidFill>
                  <a:schemeClr val="dk1"/>
                </a:solidFill>
                <a:latin typeface="Calibri"/>
                <a:ea typeface="Calibri"/>
              </a:rPr>
              <a:t>45º </a:t>
            </a:r>
            <a:r>
              <a:rPr b="0" lang="ko-KR" sz="2300" spc="-1" strike="noStrike">
                <a:solidFill>
                  <a:schemeClr val="dk1"/>
                </a:solidFill>
                <a:latin typeface="Calibri"/>
                <a:ea typeface="Calibri"/>
              </a:rPr>
              <a:t>이상 변화를 감지하면 경고</a:t>
            </a:r>
            <a:endParaRPr b="0" lang="en-US" sz="23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73" name="Google Shape;233;p21" descr=""/>
          <p:cNvPicPr/>
          <p:nvPr/>
        </p:nvPicPr>
        <p:blipFill>
          <a:blip r:embed="rId5"/>
          <a:stretch/>
        </p:blipFill>
        <p:spPr>
          <a:xfrm>
            <a:off x="11814120" y="4011480"/>
            <a:ext cx="525744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LibreOffice/24.2.6.2$Linux_X86_64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ko-KR</dc:language>
  <cp:lastModifiedBy/>
  <dcterms:modified xsi:type="dcterms:W3CDTF">2024-12-04T11:54:18Z</dcterms:modified>
  <cp:revision>11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